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5143500" cx="9144000"/>
  <p:notesSz cx="6858000" cy="9144000"/>
  <p:embeddedFontLst>
    <p:embeddedFont>
      <p:font typeface="Raleway"/>
      <p:regular r:id="rId25"/>
      <p:bold r:id="rId26"/>
      <p:italic r:id="rId27"/>
      <p:boldItalic r:id="rId28"/>
    </p:embeddedFont>
    <p:embeddedFont>
      <p:font typeface="Lato"/>
      <p:regular r:id="rId29"/>
      <p:bold r:id="rId30"/>
      <p:italic r:id="rId31"/>
      <p:boldItalic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aleway-bold.fntdata"/><Relationship Id="rId25" Type="http://schemas.openxmlformats.org/officeDocument/2006/relationships/font" Target="fonts/Raleway-regular.fntdata"/><Relationship Id="rId28" Type="http://schemas.openxmlformats.org/officeDocument/2006/relationships/font" Target="fonts/Raleway-boldItalic.fntdata"/><Relationship Id="rId27" Type="http://schemas.openxmlformats.org/officeDocument/2006/relationships/font" Target="fonts/Raleway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Lato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Lato-italic.fntdata"/><Relationship Id="rId30" Type="http://schemas.openxmlformats.org/officeDocument/2006/relationships/font" Target="fonts/Lato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32" Type="http://schemas.openxmlformats.org/officeDocument/2006/relationships/font" Target="fonts/Lato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5f6af9dd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5f6af9dd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44ad3ae5dd_2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44ad3ae5dd_2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44ad3ae5dd_2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44ad3ae5dd_2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44ad3ae5dd_2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44ad3ae5dd_2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44ad3ae5dd_2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44ad3ae5dd_2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44ad3ae5d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44ad3ae5d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44ad3ae5dd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44ad3ae5dd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42e0f46179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42e0f46179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44ad3ae5dd_1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44ad3ae5dd_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44ad3ae5dd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44ad3ae5dd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44ad3ae5dd_1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44ad3ae5dd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3dbfbf019d_3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3dbfbf019d_3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3e4981cb01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3e4981cb01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42e0f46179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42e0f46179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42e0f46179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42e0f46179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51d9112ad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51d9112ad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44ad3ae5dd_2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44ad3ae5dd_2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44ad3ae5dd_2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44ad3ae5dd_2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44ad3ae5dd_2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44ad3ae5dd_2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729450" y="1322450"/>
            <a:ext cx="3787800" cy="1988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729595" y="3401500"/>
            <a:ext cx="37878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3" name="Google Shape;13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4" name="Google Shape;14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1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2" name="Google Shape;92;p11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93" name="Google Shape;93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11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6" name="Google Shape;96;p11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97" name="Google Shape;97;p11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 1">
  <p:cSld name="SECTION_TITLE_AND_DESCRIPTION_1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ide view of hands writing in a notebook at a cafe" id="100" name="Google Shape;100;p12"/>
          <p:cNvPicPr preferRelativeResize="0"/>
          <p:nvPr/>
        </p:nvPicPr>
        <p:blipFill rotWithShape="1">
          <a:blip r:embed="rId2">
            <a:alphaModFix/>
          </a:blip>
          <a:srcRect b="26446" l="9050" r="54351" t="12064"/>
          <a:stretch/>
        </p:blipFill>
        <p:spPr>
          <a:xfrm>
            <a:off x="1" y="-50"/>
            <a:ext cx="4572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2"/>
          <p:cNvSpPr/>
          <p:nvPr/>
        </p:nvSpPr>
        <p:spPr>
          <a:xfrm>
            <a:off x="1650" y="0"/>
            <a:ext cx="45687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2" name="Google Shape;102;p1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03" name="Google Shape;103;p1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1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5" name="Google Shape;105;p12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6" name="Google Shape;106;p12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7" name="Google Shape;107;p12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8" name="Google Shape;108;p12"/>
          <p:cNvSpPr txBox="1"/>
          <p:nvPr>
            <p:ph idx="12" type="sldNum"/>
          </p:nvPr>
        </p:nvSpPr>
        <p:spPr>
          <a:xfrm>
            <a:off x="8536300" y="4749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 1 2">
  <p:cSld name="SECTION_TITLE_AND_DESCRIPTION_1_2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3"/>
          <p:cNvPicPr preferRelativeResize="0"/>
          <p:nvPr/>
        </p:nvPicPr>
        <p:blipFill rotWithShape="1">
          <a:blip r:embed="rId2">
            <a:alphaModFix/>
          </a:blip>
          <a:srcRect b="0" l="31883" r="25713" t="8096"/>
          <a:stretch/>
        </p:blipFill>
        <p:spPr>
          <a:xfrm>
            <a:off x="0" y="0"/>
            <a:ext cx="45752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3"/>
          <p:cNvSpPr/>
          <p:nvPr/>
        </p:nvSpPr>
        <p:spPr>
          <a:xfrm>
            <a:off x="-75" y="0"/>
            <a:ext cx="45720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2" name="Google Shape;112;p1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13" name="Google Shape;113;p1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5" name="Google Shape;115;p13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6" name="Google Shape;116;p13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7" name="Google Shape;117;p13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8" name="Google Shape;118;p1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4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21" name="Google Shape;121;p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" name="Google Shape;123;p15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24" name="Google Shape;124;p1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1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6" name="Google Shape;126;p15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7" name="Google Shape;127;p15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1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 1">
  <p:cSld name="TITLE_1">
    <p:bg>
      <p:bgPr>
        <a:solidFill>
          <a:schemeClr val="lt2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ctrTitle"/>
          </p:nvPr>
        </p:nvSpPr>
        <p:spPr>
          <a:xfrm>
            <a:off x="729450" y="1322450"/>
            <a:ext cx="3787800" cy="1988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" name="Google Shape;19;p3"/>
          <p:cNvSpPr txBox="1"/>
          <p:nvPr>
            <p:ph idx="1" type="subTitle"/>
          </p:nvPr>
        </p:nvSpPr>
        <p:spPr>
          <a:xfrm>
            <a:off x="729595" y="3401500"/>
            <a:ext cx="37878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1" name="Google Shape;21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2" name="Google Shape;22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" name="Google Shape;24;p3"/>
          <p:cNvSpPr/>
          <p:nvPr/>
        </p:nvSpPr>
        <p:spPr>
          <a:xfrm>
            <a:off x="0" y="1"/>
            <a:ext cx="9144000" cy="467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3"/>
          <p:cNvGrpSpPr/>
          <p:nvPr/>
        </p:nvGrpSpPr>
        <p:grpSpPr>
          <a:xfrm>
            <a:off x="5063224" y="1313339"/>
            <a:ext cx="3459829" cy="2670551"/>
            <a:chOff x="3553042" y="1657806"/>
            <a:chExt cx="3461100" cy="2671532"/>
          </a:xfrm>
        </p:grpSpPr>
        <p:sp>
          <p:nvSpPr>
            <p:cNvPr id="26" name="Google Shape;26;p3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Component Detail" id="34" name="Google Shape;34;p3"/>
          <p:cNvPicPr preferRelativeResize="0"/>
          <p:nvPr/>
        </p:nvPicPr>
        <p:blipFill rotWithShape="1">
          <a:blip r:embed="rId2">
            <a:alphaModFix/>
          </a:blip>
          <a:srcRect b="25076" l="0" r="0" t="0"/>
          <a:stretch/>
        </p:blipFill>
        <p:spPr>
          <a:xfrm>
            <a:off x="5161725" y="1399791"/>
            <a:ext cx="3262825" cy="183342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3"/>
          <p:cNvSpPr/>
          <p:nvPr/>
        </p:nvSpPr>
        <p:spPr>
          <a:xfrm flipH="1">
            <a:off x="5156196" y="1401826"/>
            <a:ext cx="3268577" cy="1812993"/>
          </a:xfrm>
          <a:prstGeom prst="rtTriangle">
            <a:avLst/>
          </a:prstGeom>
          <a:solidFill>
            <a:srgbClr val="000000">
              <a:alpha val="3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" name="Google Shape;36;p3"/>
          <p:cNvGrpSpPr/>
          <p:nvPr/>
        </p:nvGrpSpPr>
        <p:grpSpPr>
          <a:xfrm>
            <a:off x="7666681" y="2077877"/>
            <a:ext cx="1148179" cy="2282764"/>
            <a:chOff x="7666681" y="2077877"/>
            <a:chExt cx="1148179" cy="2282764"/>
          </a:xfrm>
        </p:grpSpPr>
        <p:grpSp>
          <p:nvGrpSpPr>
            <p:cNvPr id="37" name="Google Shape;37;p3"/>
            <p:cNvGrpSpPr/>
            <p:nvPr/>
          </p:nvGrpSpPr>
          <p:grpSpPr>
            <a:xfrm>
              <a:off x="7666681" y="2077877"/>
              <a:ext cx="1148179" cy="2282764"/>
              <a:chOff x="3983627" y="1676395"/>
              <a:chExt cx="1449538" cy="2881914"/>
            </a:xfrm>
          </p:grpSpPr>
          <p:sp>
            <p:nvSpPr>
              <p:cNvPr id="38" name="Google Shape;38;p3"/>
              <p:cNvSpPr/>
              <p:nvPr/>
            </p:nvSpPr>
            <p:spPr>
              <a:xfrm rot="-5400000">
                <a:off x="3276827" y="2404608"/>
                <a:ext cx="2860500" cy="1446900"/>
              </a:xfrm>
              <a:prstGeom prst="roundRect">
                <a:avLst>
                  <a:gd fmla="val 4551" name="adj"/>
                </a:avLst>
              </a:pr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3"/>
              <p:cNvSpPr/>
              <p:nvPr/>
            </p:nvSpPr>
            <p:spPr>
              <a:xfrm rot="-5400000">
                <a:off x="3279465" y="2383195"/>
                <a:ext cx="2860500" cy="1446900"/>
              </a:xfrm>
              <a:prstGeom prst="roundRect">
                <a:avLst>
                  <a:gd fmla="val 4551" name="adj"/>
                </a:avLst>
              </a:prstGeom>
              <a:solidFill>
                <a:srgbClr val="33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" name="Google Shape;40;p3"/>
              <p:cNvSpPr/>
              <p:nvPr/>
            </p:nvSpPr>
            <p:spPr>
              <a:xfrm>
                <a:off x="4473243" y="4318802"/>
                <a:ext cx="472800" cy="76800"/>
              </a:xfrm>
              <a:prstGeom prst="roundRect">
                <a:avLst>
                  <a:gd fmla="val 50000" name="adj"/>
                </a:avLst>
              </a:prstGeom>
              <a:solidFill>
                <a:srgbClr val="4B4B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descr="Mobile View" id="41" name="Google Shape;41;p3"/>
            <p:cNvPicPr preferRelativeResize="0"/>
            <p:nvPr/>
          </p:nvPicPr>
          <p:blipFill rotWithShape="1">
            <a:blip r:embed="rId3">
              <a:alphaModFix/>
            </a:blip>
            <a:srcRect b="4371" l="0" r="0" t="4362"/>
            <a:stretch/>
          </p:blipFill>
          <p:spPr>
            <a:xfrm>
              <a:off x="7720839" y="2222723"/>
              <a:ext cx="1037555" cy="183341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" name="Google Shape;42;p3"/>
            <p:cNvSpPr/>
            <p:nvPr/>
          </p:nvSpPr>
          <p:spPr>
            <a:xfrm flipH="1">
              <a:off x="7722342" y="2222973"/>
              <a:ext cx="1037700" cy="1833000"/>
            </a:xfrm>
            <a:prstGeom prst="rtTriangle">
              <a:avLst/>
            </a:prstGeom>
            <a:solidFill>
              <a:srgbClr val="000000">
                <a:alpha val="30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5" name="Google Shape;45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1" name="Google Shape;51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2" name="Google Shape;52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4" name="Google Shape;54;p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5" name="Google Shape;55;p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6" name="Google Shape;56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9" name="Google Shape;59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0" name="Google Shape;60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2" name="Google Shape;62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3" name="Google Shape;63;p6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4" name="Google Shape;64;p6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5" name="Google Shape;65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8" name="Google Shape;68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9" name="Google Shape;69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1" name="Google Shape;71;p7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2" name="Google Shape;72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 1">
  <p:cSld name="TITLE_ONLY_1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8" name="Google Shape;78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9" name="Google Shape;79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1" name="Google Shape;81;p9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2" name="Google Shape;82;p9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3" name="Google Shape;83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10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86" name="Google Shape;86;p1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1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10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0.png"/><Relationship Id="rId4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Relationship Id="rId4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Relationship Id="rId4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Relationship Id="rId4" Type="http://schemas.openxmlformats.org/officeDocument/2006/relationships/image" Target="../media/image10.png"/><Relationship Id="rId5" Type="http://schemas.openxmlformats.org/officeDocument/2006/relationships/image" Target="../media/image8.png"/><Relationship Id="rId6" Type="http://schemas.openxmlformats.org/officeDocument/2006/relationships/image" Target="../media/image18.png"/><Relationship Id="rId7" Type="http://schemas.openxmlformats.org/officeDocument/2006/relationships/image" Target="../media/image9.png"/><Relationship Id="rId8" Type="http://schemas.openxmlformats.org/officeDocument/2006/relationships/image" Target="../media/image1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Relationship Id="rId4" Type="http://schemas.openxmlformats.org/officeDocument/2006/relationships/image" Target="../media/image16.png"/><Relationship Id="rId5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pen Chromebook laptop computer" id="135" name="Google Shape;135;p17"/>
          <p:cNvPicPr preferRelativeResize="0"/>
          <p:nvPr/>
        </p:nvPicPr>
        <p:blipFill rotWithShape="1">
          <a:blip r:embed="rId3">
            <a:alphaModFix/>
          </a:blip>
          <a:srcRect b="0" l="0" r="3344" t="0"/>
          <a:stretch/>
        </p:blipFill>
        <p:spPr>
          <a:xfrm>
            <a:off x="4606900" y="1399750"/>
            <a:ext cx="4537098" cy="2822399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7"/>
          <p:cNvSpPr txBox="1"/>
          <p:nvPr>
            <p:ph type="ctrTitle"/>
          </p:nvPr>
        </p:nvSpPr>
        <p:spPr>
          <a:xfrm>
            <a:off x="729450" y="1322450"/>
            <a:ext cx="3787800" cy="14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Project</a:t>
            </a:r>
            <a:br>
              <a:rPr lang="en">
                <a:latin typeface="Arial"/>
                <a:ea typeface="Arial"/>
                <a:cs typeface="Arial"/>
                <a:sym typeface="Arial"/>
              </a:rPr>
            </a:br>
            <a:r>
              <a:rPr lang="en">
                <a:latin typeface="Arial"/>
                <a:ea typeface="Arial"/>
                <a:cs typeface="Arial"/>
                <a:sym typeface="Arial"/>
              </a:rPr>
              <a:t>Presentation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17"/>
          <p:cNvSpPr txBox="1"/>
          <p:nvPr>
            <p:ph idx="1" type="subTitle"/>
          </p:nvPr>
        </p:nvSpPr>
        <p:spPr>
          <a:xfrm>
            <a:off x="729600" y="2921750"/>
            <a:ext cx="3787800" cy="8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400">
                <a:latin typeface="Arial"/>
                <a:ea typeface="Arial"/>
                <a:cs typeface="Arial"/>
                <a:sym typeface="Arial"/>
              </a:rPr>
              <a:t>CS523 - Big Data Technologies</a:t>
            </a:r>
            <a:endParaRPr i="1" sz="14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8" name="Google Shape;13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17163" y="2172150"/>
            <a:ext cx="2535225" cy="108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6"/>
          <p:cNvSpPr txBox="1"/>
          <p:nvPr>
            <p:ph type="title"/>
          </p:nvPr>
        </p:nvSpPr>
        <p:spPr>
          <a:xfrm>
            <a:off x="4893150" y="1197775"/>
            <a:ext cx="4050900" cy="96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</a:rPr>
              <a:t>Per hour Max Rate of each currency against BTC</a:t>
            </a:r>
            <a:endParaRPr sz="2400">
              <a:solidFill>
                <a:srgbClr val="000000"/>
              </a:solidFill>
            </a:endParaRPr>
          </a:p>
        </p:txBody>
      </p:sp>
      <p:sp>
        <p:nvSpPr>
          <p:cNvPr id="206" name="Google Shape;206;p26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26"/>
          <p:cNvSpPr txBox="1"/>
          <p:nvPr>
            <p:ph type="title"/>
          </p:nvPr>
        </p:nvSpPr>
        <p:spPr>
          <a:xfrm>
            <a:off x="801850" y="1309925"/>
            <a:ext cx="1937700" cy="106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Bar</a:t>
            </a:r>
            <a:r>
              <a:rPr lang="en">
                <a:solidFill>
                  <a:srgbClr val="FFFFFF"/>
                </a:solidFill>
              </a:rPr>
              <a:t> Chart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208" name="Google Shape;20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6796" y="2098549"/>
            <a:ext cx="4363605" cy="194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7"/>
          <p:cNvSpPr txBox="1"/>
          <p:nvPr>
            <p:ph type="title"/>
          </p:nvPr>
        </p:nvSpPr>
        <p:spPr>
          <a:xfrm>
            <a:off x="4831900" y="942600"/>
            <a:ext cx="4050900" cy="95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</a:rPr>
              <a:t>Per hour Avg Rate of each currency against BTC</a:t>
            </a:r>
            <a:endParaRPr sz="2400">
              <a:solidFill>
                <a:srgbClr val="000000"/>
              </a:solidFill>
            </a:endParaRPr>
          </a:p>
        </p:txBody>
      </p:sp>
      <p:sp>
        <p:nvSpPr>
          <p:cNvPr id="214" name="Google Shape;214;p27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27"/>
          <p:cNvSpPr txBox="1"/>
          <p:nvPr>
            <p:ph type="title"/>
          </p:nvPr>
        </p:nvSpPr>
        <p:spPr>
          <a:xfrm>
            <a:off x="801850" y="1309925"/>
            <a:ext cx="1937700" cy="106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Bar Chart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216" name="Google Shape;21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0700" y="2000875"/>
            <a:ext cx="4573299" cy="2283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8"/>
          <p:cNvSpPr txBox="1"/>
          <p:nvPr>
            <p:ph type="title"/>
          </p:nvPr>
        </p:nvSpPr>
        <p:spPr>
          <a:xfrm>
            <a:off x="4831900" y="470025"/>
            <a:ext cx="4050900" cy="142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</a:rPr>
              <a:t>Per hour Min and Max Rate of each currency against BTC</a:t>
            </a:r>
            <a:endParaRPr sz="2400">
              <a:solidFill>
                <a:srgbClr val="000000"/>
              </a:solidFill>
            </a:endParaRPr>
          </a:p>
        </p:txBody>
      </p:sp>
      <p:sp>
        <p:nvSpPr>
          <p:cNvPr id="222" name="Google Shape;222;p28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28"/>
          <p:cNvSpPr txBox="1"/>
          <p:nvPr>
            <p:ph type="title"/>
          </p:nvPr>
        </p:nvSpPr>
        <p:spPr>
          <a:xfrm>
            <a:off x="801850" y="1309925"/>
            <a:ext cx="1937700" cy="106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Bar Chart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224" name="Google Shape;22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0700" y="2000875"/>
            <a:ext cx="4573299" cy="2283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0700" y="1893596"/>
            <a:ext cx="4573300" cy="22596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9"/>
          <p:cNvSpPr txBox="1"/>
          <p:nvPr>
            <p:ph type="title"/>
          </p:nvPr>
        </p:nvSpPr>
        <p:spPr>
          <a:xfrm>
            <a:off x="4831900" y="470025"/>
            <a:ext cx="4050900" cy="142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</a:rPr>
              <a:t>Per hour Min and Max Rate of each currency against BTC</a:t>
            </a:r>
            <a:endParaRPr sz="2400">
              <a:solidFill>
                <a:srgbClr val="000000"/>
              </a:solidFill>
            </a:endParaRPr>
          </a:p>
        </p:txBody>
      </p:sp>
      <p:sp>
        <p:nvSpPr>
          <p:cNvPr id="231" name="Google Shape;231;p2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29"/>
          <p:cNvSpPr txBox="1"/>
          <p:nvPr>
            <p:ph type="title"/>
          </p:nvPr>
        </p:nvSpPr>
        <p:spPr>
          <a:xfrm>
            <a:off x="801850" y="1309925"/>
            <a:ext cx="1937700" cy="106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Bar Chart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233" name="Google Shape;23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0700" y="2000875"/>
            <a:ext cx="4573299" cy="2283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0700" y="1893596"/>
            <a:ext cx="4573300" cy="22596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0"/>
          <p:cNvSpPr txBox="1"/>
          <p:nvPr>
            <p:ph type="title"/>
          </p:nvPr>
        </p:nvSpPr>
        <p:spPr>
          <a:xfrm>
            <a:off x="730000" y="1318650"/>
            <a:ext cx="35463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2</a:t>
            </a:r>
            <a:endParaRPr/>
          </a:p>
        </p:txBody>
      </p:sp>
      <p:sp>
        <p:nvSpPr>
          <p:cNvPr id="240" name="Google Shape;240;p30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Analysis of Google Play Store Data</a:t>
            </a:r>
            <a:endParaRPr/>
          </a:p>
        </p:txBody>
      </p:sp>
      <p:pic>
        <p:nvPicPr>
          <p:cNvPr id="241" name="Google Shape;24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3500" y="685800"/>
            <a:ext cx="4049725" cy="399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/>
          <p:cNvSpPr txBox="1"/>
          <p:nvPr/>
        </p:nvSpPr>
        <p:spPr>
          <a:xfrm>
            <a:off x="745100" y="485675"/>
            <a:ext cx="3484800" cy="232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Technologies</a:t>
            </a:r>
            <a:endParaRPr b="1" sz="30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47" name="Google Shape;247;p31"/>
          <p:cNvSpPr/>
          <p:nvPr/>
        </p:nvSpPr>
        <p:spPr>
          <a:xfrm>
            <a:off x="3602125" y="3974600"/>
            <a:ext cx="5375400" cy="9705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31"/>
          <p:cNvSpPr/>
          <p:nvPr/>
        </p:nvSpPr>
        <p:spPr>
          <a:xfrm>
            <a:off x="3602100" y="2881625"/>
            <a:ext cx="5375400" cy="9705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31"/>
          <p:cNvSpPr/>
          <p:nvPr/>
        </p:nvSpPr>
        <p:spPr>
          <a:xfrm>
            <a:off x="3587150" y="1870850"/>
            <a:ext cx="2573700" cy="9123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31"/>
          <p:cNvSpPr/>
          <p:nvPr/>
        </p:nvSpPr>
        <p:spPr>
          <a:xfrm>
            <a:off x="6315525" y="1854000"/>
            <a:ext cx="2655300" cy="9123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31"/>
          <p:cNvSpPr/>
          <p:nvPr/>
        </p:nvSpPr>
        <p:spPr>
          <a:xfrm>
            <a:off x="3587150" y="752450"/>
            <a:ext cx="2573700" cy="9705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31"/>
          <p:cNvSpPr/>
          <p:nvPr/>
        </p:nvSpPr>
        <p:spPr>
          <a:xfrm>
            <a:off x="6315575" y="752450"/>
            <a:ext cx="2655300" cy="9705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3" name="Google Shape;25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5400" y="4033175"/>
            <a:ext cx="2303425" cy="78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05400" y="2966375"/>
            <a:ext cx="2303425" cy="7831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45025" y="2038254"/>
            <a:ext cx="2425800" cy="662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25734" y="1917425"/>
            <a:ext cx="1472315" cy="78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343400" y="832775"/>
            <a:ext cx="942725" cy="8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3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442875" y="846125"/>
            <a:ext cx="2357694" cy="783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Workflow</a:t>
            </a:r>
            <a:endParaRPr/>
          </a:p>
        </p:txBody>
      </p:sp>
      <p:sp>
        <p:nvSpPr>
          <p:cNvPr id="264" name="Google Shape;264;p3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Get data from kaggle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Load data into hdfs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Create Hive database and external tables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Use Spark SQL (pyspark library) to analyze data structured using Hive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Visual illustration of results using jupyter</a:t>
            </a:r>
            <a:endParaRPr sz="18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Spark SQL is Fast</a:t>
            </a:r>
            <a:endParaRPr/>
          </a:p>
        </p:txBody>
      </p:sp>
      <p:sp>
        <p:nvSpPr>
          <p:cNvPr id="270" name="Google Shape;270;p3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Much faster than Hive SQL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Runs on top of Spark core while Hive runs on top of MR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Spark core is faster than MR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Spark core stores intermediary results in memory while MR writes them to disk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Good for low latency applications</a:t>
            </a:r>
            <a:endParaRPr sz="18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Spark SQL and Hive Integration</a:t>
            </a:r>
            <a:endParaRPr/>
          </a:p>
        </p:txBody>
      </p:sp>
      <p:sp>
        <p:nvSpPr>
          <p:cNvPr id="276" name="Google Shape;276;p3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Hive stores metadata about tables in a metastore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Metastore is a database (derby or mysql)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Spark connects to hive metastore using thrift server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Thrift server in hive allows remote clients to execute queries against hive metastore and receive results via RPC</a:t>
            </a:r>
            <a:endParaRPr sz="18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  <p:sp>
        <p:nvSpPr>
          <p:cNvPr id="282" name="Google Shape;282;p3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6000"/>
              <a:t>Q&amp;A?</a:t>
            </a:r>
            <a:endParaRPr sz="60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8"/>
          <p:cNvSpPr txBox="1"/>
          <p:nvPr>
            <p:ph type="title"/>
          </p:nvPr>
        </p:nvSpPr>
        <p:spPr>
          <a:xfrm>
            <a:off x="757325" y="1318650"/>
            <a:ext cx="4942200" cy="178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latin typeface="Arial"/>
                <a:ea typeface="Arial"/>
                <a:cs typeface="Arial"/>
                <a:sym typeface="Arial"/>
              </a:rPr>
              <a:t>Team </a:t>
            </a:r>
            <a:endParaRPr sz="4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18"/>
          <p:cNvSpPr txBox="1"/>
          <p:nvPr/>
        </p:nvSpPr>
        <p:spPr>
          <a:xfrm>
            <a:off x="5146025" y="2034000"/>
            <a:ext cx="3300900" cy="3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Eric Nelson Elem</a:t>
            </a:r>
            <a:endParaRPr sz="1100"/>
          </a:p>
        </p:txBody>
      </p:sp>
      <p:sp>
        <p:nvSpPr>
          <p:cNvPr id="145" name="Google Shape;145;p18"/>
          <p:cNvSpPr txBox="1"/>
          <p:nvPr/>
        </p:nvSpPr>
        <p:spPr>
          <a:xfrm>
            <a:off x="5146025" y="2439288"/>
            <a:ext cx="3300900" cy="3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6" name="Google Shape;146;p18"/>
          <p:cNvSpPr txBox="1"/>
          <p:nvPr/>
        </p:nvSpPr>
        <p:spPr>
          <a:xfrm>
            <a:off x="5195750" y="2387375"/>
            <a:ext cx="3300900" cy="3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Syed Quamruzzaman</a:t>
            </a:r>
            <a:endParaRPr sz="11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Outline</a:t>
            </a:r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19"/>
          <p:cNvSpPr txBox="1"/>
          <p:nvPr>
            <p:ph idx="2" type="body"/>
          </p:nvPr>
        </p:nvSpPr>
        <p:spPr>
          <a:xfrm>
            <a:off x="5174225" y="384650"/>
            <a:ext cx="3374400" cy="419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Agenda</a:t>
            </a:r>
            <a:endParaRPr b="1" sz="3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Project 1</a:t>
            </a:r>
            <a:endParaRPr b="1"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romanUcPeriod"/>
            </a:pPr>
            <a:r>
              <a:rPr b="1"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Architecture</a:t>
            </a:r>
            <a:endParaRPr b="1"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romanUcPeriod"/>
            </a:pPr>
            <a:r>
              <a:rPr b="1"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Component &amp; T</a:t>
            </a:r>
            <a:r>
              <a:rPr b="1"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echnologies</a:t>
            </a:r>
            <a:endParaRPr b="1"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romanUcPeriod"/>
            </a:pPr>
            <a:r>
              <a:rPr b="1"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Project Demo</a:t>
            </a:r>
            <a:endParaRPr b="1"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romanUcPeriod"/>
            </a:pPr>
            <a:r>
              <a:rPr b="1"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Code Walkthrough</a:t>
            </a:r>
            <a:endParaRPr b="1"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Project 2</a:t>
            </a:r>
            <a:endParaRPr b="1"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romanUcPeriod"/>
            </a:pPr>
            <a:r>
              <a:rPr b="1"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Theory</a:t>
            </a:r>
            <a:endParaRPr b="1"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romanUcPeriod"/>
            </a:pPr>
            <a:r>
              <a:rPr b="1"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Demo</a:t>
            </a:r>
            <a:endParaRPr b="1"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Q&amp;A?</a:t>
            </a:r>
            <a:endParaRPr b="1"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000"/>
              </a:spcBef>
              <a:spcAft>
                <a:spcPts val="160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0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1</a:t>
            </a:r>
            <a:endParaRPr/>
          </a:p>
        </p:txBody>
      </p:sp>
      <p:sp>
        <p:nvSpPr>
          <p:cNvPr id="158" name="Google Shape;158;p20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iAnalyzer</a:t>
            </a:r>
            <a:endParaRPr/>
          </a:p>
        </p:txBody>
      </p:sp>
      <p:pic>
        <p:nvPicPr>
          <p:cNvPr id="159" name="Google Shape;15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77099" y="217050"/>
            <a:ext cx="3925666" cy="168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0"/>
          <p:cNvSpPr txBox="1"/>
          <p:nvPr/>
        </p:nvSpPr>
        <p:spPr>
          <a:xfrm>
            <a:off x="4777100" y="2035625"/>
            <a:ext cx="4207200" cy="188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Bitcoin Price Analysis</a:t>
            </a:r>
            <a:endParaRPr b="1" sz="30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Based on coindesk’s rate we will analyze some aspects of Bitcoin price during specific time range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We will show some interactive </a:t>
            </a:r>
            <a:r>
              <a:rPr lang="en"/>
              <a:t>real time</a:t>
            </a:r>
            <a:r>
              <a:rPr lang="en"/>
              <a:t> graph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1"/>
          <p:cNvSpPr txBox="1"/>
          <p:nvPr>
            <p:ph type="title"/>
          </p:nvPr>
        </p:nvSpPr>
        <p:spPr>
          <a:xfrm>
            <a:off x="730000" y="1318650"/>
            <a:ext cx="3272100" cy="6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Architecture</a:t>
            </a:r>
            <a:endParaRPr/>
          </a:p>
        </p:txBody>
      </p:sp>
      <p:pic>
        <p:nvPicPr>
          <p:cNvPr id="166" name="Google Shape;16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201750"/>
            <a:ext cx="4572000" cy="27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1"/>
          <p:cNvSpPr txBox="1"/>
          <p:nvPr>
            <p:ph type="title"/>
          </p:nvPr>
        </p:nvSpPr>
        <p:spPr>
          <a:xfrm>
            <a:off x="4723250" y="517550"/>
            <a:ext cx="3871500" cy="6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</a:rPr>
              <a:t>Highlevel </a:t>
            </a:r>
            <a:r>
              <a:rPr lang="en" sz="2400">
                <a:solidFill>
                  <a:srgbClr val="000000"/>
                </a:solidFill>
              </a:rPr>
              <a:t>Architecture</a:t>
            </a:r>
            <a:endParaRPr sz="24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2"/>
          <p:cNvSpPr txBox="1"/>
          <p:nvPr>
            <p:ph type="title"/>
          </p:nvPr>
        </p:nvSpPr>
        <p:spPr>
          <a:xfrm>
            <a:off x="564050" y="1300450"/>
            <a:ext cx="3623700" cy="157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Components </a:t>
            </a:r>
            <a:endParaRPr/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&amp;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Technologies</a:t>
            </a:r>
            <a:endParaRPr/>
          </a:p>
        </p:txBody>
      </p:sp>
      <p:sp>
        <p:nvSpPr>
          <p:cNvPr id="173" name="Google Shape;173;p22"/>
          <p:cNvSpPr txBox="1"/>
          <p:nvPr>
            <p:ph type="title"/>
          </p:nvPr>
        </p:nvSpPr>
        <p:spPr>
          <a:xfrm>
            <a:off x="4928100" y="56200"/>
            <a:ext cx="3760800" cy="115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Coindesk</a:t>
            </a:r>
            <a:endParaRPr>
              <a:solidFill>
                <a:srgbClr val="000000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-"/>
            </a:pPr>
            <a:r>
              <a:rPr lang="en" sz="1200">
                <a:solidFill>
                  <a:srgbClr val="000000"/>
                </a:solidFill>
              </a:rPr>
              <a:t>External api service, we will </a:t>
            </a:r>
            <a:r>
              <a:rPr lang="en" sz="1200">
                <a:solidFill>
                  <a:srgbClr val="000000"/>
                </a:solidFill>
              </a:rPr>
              <a:t>consume</a:t>
            </a:r>
            <a:r>
              <a:rPr lang="en" sz="1200">
                <a:solidFill>
                  <a:srgbClr val="000000"/>
                </a:solidFill>
              </a:rPr>
              <a:t> one of their api to get Data</a:t>
            </a:r>
            <a:endParaRPr sz="1200">
              <a:solidFill>
                <a:srgbClr val="000000"/>
              </a:solidFill>
            </a:endParaRPr>
          </a:p>
        </p:txBody>
      </p:sp>
      <p:sp>
        <p:nvSpPr>
          <p:cNvPr id="174" name="Google Shape;174;p22"/>
          <p:cNvSpPr txBox="1"/>
          <p:nvPr>
            <p:ph type="title"/>
          </p:nvPr>
        </p:nvSpPr>
        <p:spPr>
          <a:xfrm>
            <a:off x="4881150" y="1088050"/>
            <a:ext cx="3854700" cy="115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StreamProducer</a:t>
            </a:r>
            <a:br>
              <a:rPr lang="en">
                <a:solidFill>
                  <a:srgbClr val="000000"/>
                </a:solidFill>
              </a:rPr>
            </a:br>
            <a:r>
              <a:rPr lang="en" sz="1200">
                <a:solidFill>
                  <a:srgbClr val="000000"/>
                </a:solidFill>
              </a:rPr>
              <a:t>- 	This service will pull Bitcoin Price from External API and push this data to Kafka Stream periodically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</p:txBody>
      </p:sp>
      <p:sp>
        <p:nvSpPr>
          <p:cNvPr id="175" name="Google Shape;175;p22"/>
          <p:cNvSpPr txBox="1"/>
          <p:nvPr>
            <p:ph type="title"/>
          </p:nvPr>
        </p:nvSpPr>
        <p:spPr>
          <a:xfrm>
            <a:off x="4881150" y="2370100"/>
            <a:ext cx="3854700" cy="115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Kafka</a:t>
            </a:r>
            <a:br>
              <a:rPr lang="en">
                <a:solidFill>
                  <a:srgbClr val="000000"/>
                </a:solidFill>
              </a:rPr>
            </a:br>
            <a:r>
              <a:rPr lang="en" sz="1200">
                <a:solidFill>
                  <a:srgbClr val="000000"/>
                </a:solidFill>
              </a:rPr>
              <a:t>- 	</a:t>
            </a:r>
            <a:r>
              <a:rPr lang="en" sz="1200">
                <a:solidFill>
                  <a:srgbClr val="000000"/>
                </a:solidFill>
                <a:highlight>
                  <a:srgbClr val="EBEBEB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High-throughput, low-latency platform for handling real-time data feeds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</p:txBody>
      </p:sp>
      <p:sp>
        <p:nvSpPr>
          <p:cNvPr id="176" name="Google Shape;176;p22"/>
          <p:cNvSpPr txBox="1"/>
          <p:nvPr>
            <p:ph type="title"/>
          </p:nvPr>
        </p:nvSpPr>
        <p:spPr>
          <a:xfrm>
            <a:off x="4928100" y="3522400"/>
            <a:ext cx="3854700" cy="14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StreamConsumer</a:t>
            </a:r>
            <a:br>
              <a:rPr lang="en">
                <a:solidFill>
                  <a:srgbClr val="000000"/>
                </a:solidFill>
              </a:rPr>
            </a:br>
            <a:r>
              <a:rPr lang="en" sz="1200">
                <a:solidFill>
                  <a:srgbClr val="000000"/>
                </a:solidFill>
              </a:rPr>
              <a:t>- 	Spark Job </a:t>
            </a:r>
            <a:r>
              <a:rPr lang="en" sz="1200">
                <a:solidFill>
                  <a:srgbClr val="000000"/>
                </a:solidFill>
              </a:rPr>
              <a:t>running</a:t>
            </a:r>
            <a:r>
              <a:rPr lang="en" sz="1200">
                <a:solidFill>
                  <a:srgbClr val="000000"/>
                </a:solidFill>
              </a:rPr>
              <a:t> here, here we have a subscriber of kafka topic, whenever there is a new stream available, it processed and send it to Elastic Search for storing.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3"/>
          <p:cNvSpPr txBox="1"/>
          <p:nvPr>
            <p:ph type="title"/>
          </p:nvPr>
        </p:nvSpPr>
        <p:spPr>
          <a:xfrm>
            <a:off x="4995250" y="1090275"/>
            <a:ext cx="3760800" cy="163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Elastic Search</a:t>
            </a:r>
            <a:endParaRPr>
              <a:solidFill>
                <a:srgbClr val="000000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-"/>
            </a:pP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Elasticsearch is a search engine based on Lucene. It provides a distributed, multitenant-capable full-text search engine with an HTTP web interface and schema-free JSON documents.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23"/>
          <p:cNvSpPr txBox="1"/>
          <p:nvPr>
            <p:ph type="title"/>
          </p:nvPr>
        </p:nvSpPr>
        <p:spPr>
          <a:xfrm>
            <a:off x="4995250" y="2981325"/>
            <a:ext cx="3854700" cy="147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Kibana</a:t>
            </a:r>
            <a:br>
              <a:rPr lang="en">
                <a:solidFill>
                  <a:srgbClr val="000000"/>
                </a:solidFill>
              </a:rPr>
            </a:br>
            <a:r>
              <a:rPr lang="en" sz="1200">
                <a:solidFill>
                  <a:srgbClr val="000000"/>
                </a:solidFill>
              </a:rPr>
              <a:t>-	</a:t>
            </a: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Kibana is an open source data visualization plugin for Elasticsearch. It provides visualization capabilities on top of the content indexed on an Elasticsearch cluster</a:t>
            </a:r>
            <a:endParaRPr sz="12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</p:txBody>
      </p:sp>
      <p:sp>
        <p:nvSpPr>
          <p:cNvPr id="183" name="Google Shape;183;p23"/>
          <p:cNvSpPr txBox="1"/>
          <p:nvPr>
            <p:ph type="title"/>
          </p:nvPr>
        </p:nvSpPr>
        <p:spPr>
          <a:xfrm>
            <a:off x="564050" y="1300450"/>
            <a:ext cx="3623700" cy="157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Components </a:t>
            </a:r>
            <a:endParaRPr/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&amp;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Technologies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4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Real time Dashboard</a:t>
            </a:r>
            <a:endParaRPr/>
          </a:p>
        </p:txBody>
      </p:sp>
      <p:sp>
        <p:nvSpPr>
          <p:cNvPr id="189" name="Google Shape;189;p24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0" name="Google Shape;19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5725" y="0"/>
            <a:ext cx="4401101" cy="1832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69750" y="1926775"/>
            <a:ext cx="4313051" cy="168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25723" y="3613973"/>
            <a:ext cx="2122539" cy="1529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5"/>
          <p:cNvSpPr txBox="1"/>
          <p:nvPr>
            <p:ph type="title"/>
          </p:nvPr>
        </p:nvSpPr>
        <p:spPr>
          <a:xfrm>
            <a:off x="4826150" y="214425"/>
            <a:ext cx="4050900" cy="194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</a:rPr>
              <a:t>Showing specific </a:t>
            </a:r>
            <a:endParaRPr sz="2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</a:rPr>
              <a:t>Currency was stable during one hour time interval against BTC</a:t>
            </a:r>
            <a:endParaRPr sz="2400">
              <a:solidFill>
                <a:srgbClr val="000000"/>
              </a:solidFill>
            </a:endParaRPr>
          </a:p>
        </p:txBody>
      </p:sp>
      <p:sp>
        <p:nvSpPr>
          <p:cNvPr id="198" name="Google Shape;198;p25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9" name="Google Shape;19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5725" y="2159025"/>
            <a:ext cx="4451747" cy="183285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5"/>
          <p:cNvSpPr txBox="1"/>
          <p:nvPr>
            <p:ph type="title"/>
          </p:nvPr>
        </p:nvSpPr>
        <p:spPr>
          <a:xfrm>
            <a:off x="801850" y="1309925"/>
            <a:ext cx="1937700" cy="106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Pie Chart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